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64" r:id="rId2"/>
  </p:sldMasterIdLst>
  <p:notesMasterIdLst>
    <p:notesMasterId r:id="rId31"/>
  </p:notesMasterIdLst>
  <p:sldIdLst>
    <p:sldId id="317" r:id="rId3"/>
    <p:sldId id="325" r:id="rId4"/>
    <p:sldId id="321" r:id="rId5"/>
    <p:sldId id="438" r:id="rId6"/>
    <p:sldId id="404" r:id="rId7"/>
    <p:sldId id="342" r:id="rId8"/>
    <p:sldId id="460" r:id="rId9"/>
    <p:sldId id="340" r:id="rId10"/>
    <p:sldId id="424" r:id="rId11"/>
    <p:sldId id="332" r:id="rId12"/>
    <p:sldId id="470" r:id="rId13"/>
    <p:sldId id="461" r:id="rId14"/>
    <p:sldId id="337" r:id="rId15"/>
    <p:sldId id="306" r:id="rId16"/>
    <p:sldId id="407" r:id="rId17"/>
    <p:sldId id="297" r:id="rId18"/>
    <p:sldId id="310" r:id="rId19"/>
    <p:sldId id="411" r:id="rId20"/>
    <p:sldId id="312" r:id="rId21"/>
    <p:sldId id="293" r:id="rId22"/>
    <p:sldId id="467" r:id="rId23"/>
    <p:sldId id="431" r:id="rId24"/>
    <p:sldId id="429" r:id="rId25"/>
    <p:sldId id="469" r:id="rId26"/>
    <p:sldId id="256" r:id="rId27"/>
    <p:sldId id="257" r:id="rId28"/>
    <p:sldId id="258" r:id="rId29"/>
    <p:sldId id="260" r:id="rId3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78" autoAdjust="0"/>
  </p:normalViewPr>
  <p:slideViewPr>
    <p:cSldViewPr>
      <p:cViewPr varScale="1">
        <p:scale>
          <a:sx n="68" d="100"/>
          <a:sy n="68" d="100"/>
        </p:scale>
        <p:origin x="12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2"/>
    </p:cViewPr>
  </p:sorterViewPr>
  <p:notesViewPr>
    <p:cSldViewPr>
      <p:cViewPr varScale="1">
        <p:scale>
          <a:sx n="80" d="100"/>
          <a:sy n="80" d="100"/>
        </p:scale>
        <p:origin x="-1482" y="-78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676F2-6CAD-4D6B-8114-8A89F9B14304}" type="datetimeFigureOut">
              <a:rPr lang="en-GB" smtClean="0"/>
              <a:pPr/>
              <a:t>11/06/2023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A3565-EC6B-4C64-9CF9-0D2C8EA0A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11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ro slide set-slide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11561" y="3573016"/>
            <a:ext cx="7704856" cy="1512168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buNone/>
              <a:defRPr sz="4000" b="1" baseline="0">
                <a:latin typeface="Arial" pitchFamily="34" charset="0"/>
                <a:cs typeface="Arial" pitchFamily="34" charset="0"/>
              </a:defRPr>
            </a:lvl1pPr>
            <a:lvl2pPr algn="ctr">
              <a:defRPr sz="4000" b="1">
                <a:latin typeface="Arial" pitchFamily="34" charset="0"/>
                <a:cs typeface="Arial" pitchFamily="34" charset="0"/>
              </a:defRPr>
            </a:lvl2pPr>
            <a:lvl3pPr algn="ctr">
              <a:defRPr sz="4000" b="1">
                <a:latin typeface="Arial" pitchFamily="34" charset="0"/>
                <a:cs typeface="Arial" pitchFamily="34" charset="0"/>
              </a:defRPr>
            </a:lvl3pPr>
            <a:lvl4pPr algn="ctr">
              <a:defRPr sz="4000" b="1">
                <a:latin typeface="Arial" pitchFamily="34" charset="0"/>
                <a:cs typeface="Arial" pitchFamily="34" charset="0"/>
              </a:defRPr>
            </a:lvl4pPr>
            <a:lvl5pPr algn="ctr">
              <a:defRPr sz="40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611560" y="4797152"/>
            <a:ext cx="7705353" cy="576064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buNone/>
              <a:defRPr sz="28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 sz="4000" b="1">
                <a:latin typeface="Arial" pitchFamily="34" charset="0"/>
                <a:cs typeface="Arial" pitchFamily="34" charset="0"/>
              </a:defRPr>
            </a:lvl2pPr>
            <a:lvl3pPr algn="ctr">
              <a:defRPr sz="4000" b="1">
                <a:latin typeface="Arial" pitchFamily="34" charset="0"/>
                <a:cs typeface="Arial" pitchFamily="34" charset="0"/>
              </a:defRPr>
            </a:lvl3pPr>
            <a:lvl4pPr algn="ctr">
              <a:defRPr sz="4000" b="1">
                <a:latin typeface="Arial" pitchFamily="34" charset="0"/>
                <a:cs typeface="Arial" pitchFamily="34" charset="0"/>
              </a:defRPr>
            </a:lvl4pPr>
            <a:lvl5pPr algn="ctr">
              <a:defRPr sz="40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presenter’s name 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611560" y="5373216"/>
            <a:ext cx="7705353" cy="576064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 sz="4000" b="1">
                <a:latin typeface="Arial" pitchFamily="34" charset="0"/>
                <a:cs typeface="Arial" pitchFamily="34" charset="0"/>
              </a:defRPr>
            </a:lvl2pPr>
            <a:lvl3pPr algn="ctr">
              <a:defRPr sz="4000" b="1">
                <a:latin typeface="Arial" pitchFamily="34" charset="0"/>
                <a:cs typeface="Arial" pitchFamily="34" charset="0"/>
              </a:defRPr>
            </a:lvl3pPr>
            <a:lvl4pPr algn="ctr">
              <a:defRPr sz="4000" b="1">
                <a:latin typeface="Arial" pitchFamily="34" charset="0"/>
                <a:cs typeface="Arial" pitchFamily="34" charset="0"/>
              </a:defRPr>
            </a:lvl4pPr>
            <a:lvl5pPr algn="ctr">
              <a:defRPr sz="40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date (</a:t>
            </a:r>
            <a:r>
              <a:rPr lang="en-US" dirty="0" err="1"/>
              <a:t>eg</a:t>
            </a:r>
            <a:r>
              <a:rPr lang="en-US" dirty="0"/>
              <a:t> 10 July 2011)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93B6-4670-490C-8C48-3502ECC2E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0B7E34-796F-49A7-848B-27930D0D1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6DF05-5EBC-48F7-AF99-B58E051C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3F16A-5958-41ED-978A-3A7D81F58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F69D6-01C5-43CD-BFC7-18DDE808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67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11F1-8788-4BC2-B886-F4D07E28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4B9FD-78A1-4221-8448-AC5B24789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16DDD-A109-4C07-9ED2-F032380D4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F0E86-8A9D-461C-BC15-6E3732D76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E1D17-A944-4088-9C9C-2037EE47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3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12E1F-1F18-49EF-BFEB-D1DE0A52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CDF3D-FA4D-4EA1-B484-5AA1827F7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A83BF-972E-460A-BF69-BC33A1E0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F1D05-2C49-4CB6-B43B-6D36DE535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206F-D86E-449F-A2DB-6B24558B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937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C398-E5AC-4B58-9C07-F00A6671E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86C3D-CC77-4D3B-A0E0-29147FAB1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50E10-3826-4700-85ED-571E64DA7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331C3-3F2C-4F53-AD47-10BEED02F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85706-C744-4B36-A69A-A013D76D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33E7D-816F-4563-872A-2B5E0164A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76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A1E67-693D-406E-A86A-EC66DE456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07217-36F0-4764-A6D2-9D2CA2A67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79737-AED8-40F8-A61E-28D534A56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B8CA47-BD9B-4E82-8036-6DCE6D0A1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3F660-8920-4134-9C4D-F36735843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B4A453-EDCA-4362-84F8-20B62AB6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41F650-8062-420B-996B-59B8039A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CEC44E-C545-4FDD-BC70-B36BB1B9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666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F4BEF-DE4C-448B-AF69-5BC576D5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D45F2-3877-4DF7-9F5B-0A51021D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F4B3D-7F66-47AB-9DC0-C3CD1AFD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46F992-5930-42EB-8D48-9E799E8B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845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E7634-A906-4044-8EB8-C4EE2EE6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80BE7-03F8-466F-AB69-4206A6D5D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8479E-B5FD-463E-A701-0F4ACF09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66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6B1DC-20E4-4C64-BAB9-E66C998D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CAC6C-EBA5-4817-B91D-0DBED70E7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ED0B4-5F2B-42CB-965C-4A78CC520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B4267-AEC0-4D37-9062-CE41A564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3D862-4A56-4C2D-9AD2-F577DE10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14031-38BE-434B-8D3E-4D1AA07E1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06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9816-D2DE-45C4-8002-0F91A89DC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866BC-E0F0-4E60-B0EF-624F00037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EC464-37B1-4309-BA4F-FF7570998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12922-BCEC-47A9-8643-CD9588763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D6819-4D5F-4493-91F3-F236D51A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AD894-33D3-4FED-A3A3-F84DB1A6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07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FA60-B9EB-4372-B123-047484007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4CFAA-6A37-4E7A-9C78-8E993F6D0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06632-F459-4E56-8D2B-262FCC2B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CCAE-82B1-4628-B25C-200EFEEB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B76EB-E2EE-44BF-9BCC-82C24AC5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86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ro slide set-slide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11561" y="3573016"/>
            <a:ext cx="7704856" cy="1512168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buNone/>
              <a:defRPr sz="4000" b="1" baseline="0">
                <a:latin typeface="Arial" pitchFamily="34" charset="0"/>
                <a:cs typeface="Arial" pitchFamily="34" charset="0"/>
              </a:defRPr>
            </a:lvl1pPr>
            <a:lvl2pPr algn="ctr">
              <a:defRPr sz="4000" b="1">
                <a:latin typeface="Arial" pitchFamily="34" charset="0"/>
                <a:cs typeface="Arial" pitchFamily="34" charset="0"/>
              </a:defRPr>
            </a:lvl2pPr>
            <a:lvl3pPr algn="ctr">
              <a:defRPr sz="4000" b="1">
                <a:latin typeface="Arial" pitchFamily="34" charset="0"/>
                <a:cs typeface="Arial" pitchFamily="34" charset="0"/>
              </a:defRPr>
            </a:lvl3pPr>
            <a:lvl4pPr algn="ctr">
              <a:defRPr sz="4000" b="1">
                <a:latin typeface="Arial" pitchFamily="34" charset="0"/>
                <a:cs typeface="Arial" pitchFamily="34" charset="0"/>
              </a:defRPr>
            </a:lvl4pPr>
            <a:lvl5pPr algn="ctr">
              <a:defRPr sz="40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611560" y="4797152"/>
            <a:ext cx="7705353" cy="576064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buNone/>
              <a:defRPr sz="2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 sz="4000" b="1">
                <a:latin typeface="Arial" pitchFamily="34" charset="0"/>
                <a:cs typeface="Arial" pitchFamily="34" charset="0"/>
              </a:defRPr>
            </a:lvl2pPr>
            <a:lvl3pPr algn="ctr">
              <a:defRPr sz="4000" b="1">
                <a:latin typeface="Arial" pitchFamily="34" charset="0"/>
                <a:cs typeface="Arial" pitchFamily="34" charset="0"/>
              </a:defRPr>
            </a:lvl3pPr>
            <a:lvl4pPr algn="ctr">
              <a:defRPr sz="4000" b="1">
                <a:latin typeface="Arial" pitchFamily="34" charset="0"/>
                <a:cs typeface="Arial" pitchFamily="34" charset="0"/>
              </a:defRPr>
            </a:lvl4pPr>
            <a:lvl5pPr algn="ctr">
              <a:defRPr sz="40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presenter’s name 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611560" y="5373216"/>
            <a:ext cx="7705353" cy="576064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buNone/>
              <a:defRPr sz="1600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 sz="4000" b="1">
                <a:latin typeface="Arial" pitchFamily="34" charset="0"/>
                <a:cs typeface="Arial" pitchFamily="34" charset="0"/>
              </a:defRPr>
            </a:lvl2pPr>
            <a:lvl3pPr algn="ctr">
              <a:defRPr sz="4000" b="1">
                <a:latin typeface="Arial" pitchFamily="34" charset="0"/>
                <a:cs typeface="Arial" pitchFamily="34" charset="0"/>
              </a:defRPr>
            </a:lvl3pPr>
            <a:lvl4pPr algn="ctr">
              <a:defRPr sz="4000" b="1">
                <a:latin typeface="Arial" pitchFamily="34" charset="0"/>
                <a:cs typeface="Arial" pitchFamily="34" charset="0"/>
              </a:defRPr>
            </a:lvl4pPr>
            <a:lvl5pPr algn="ctr">
              <a:defRPr sz="40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date (</a:t>
            </a:r>
            <a:r>
              <a:rPr lang="en-US" dirty="0" err="1"/>
              <a:t>eg</a:t>
            </a:r>
            <a:r>
              <a:rPr lang="en-US" dirty="0"/>
              <a:t> 10 July 2011)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8BB3F2-4D76-4946-88BF-946AD3024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684B5-FB8C-4A0D-9B59-67F10F260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66E95-6A49-4A48-BC2A-54226CA97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1E02C-852E-4F57-BB4F-FBFBE0AE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3BCD7-C3A9-48CC-929E-3C053A3D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68313" y="44624"/>
            <a:ext cx="8496300" cy="1295400"/>
          </a:xfrm>
          <a:prstGeom prst="rect">
            <a:avLst/>
          </a:prstGeom>
        </p:spPr>
        <p:txBody>
          <a:bodyPr/>
          <a:lstStyle>
            <a:lvl1pPr>
              <a:buNone/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68313" y="1844825"/>
            <a:ext cx="8496300" cy="4536926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68313" y="44624"/>
            <a:ext cx="8496300" cy="1295400"/>
          </a:xfrm>
          <a:prstGeom prst="rect">
            <a:avLst/>
          </a:prstGeom>
        </p:spPr>
        <p:txBody>
          <a:bodyPr/>
          <a:lstStyle>
            <a:lvl1pPr>
              <a:buNone/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68313" y="1844824"/>
            <a:ext cx="3887663" cy="4536927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GB" dirty="0"/>
              <a:t>Click to edit text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644777" y="1844824"/>
            <a:ext cx="4031679" cy="4536927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4533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6093296"/>
            <a:ext cx="8281168" cy="288032"/>
          </a:xfrm>
          <a:prstGeom prst="rect">
            <a:avLst/>
          </a:prstGeom>
        </p:spPr>
        <p:txBody>
          <a:bodyPr/>
          <a:lstStyle>
            <a:lvl1pPr algn="r">
              <a:buNone/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caption </a:t>
            </a:r>
            <a:r>
              <a:rPr lang="en-GB" sz="9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©</a:t>
            </a:r>
            <a:r>
              <a:rPr lang="en-GB" sz="9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dirty="0"/>
              <a:t>DNPA 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6093296"/>
            <a:ext cx="8281168" cy="288032"/>
          </a:xfrm>
          <a:prstGeom prst="rect">
            <a:avLst/>
          </a:prstGeom>
        </p:spPr>
        <p:txBody>
          <a:bodyPr/>
          <a:lstStyle>
            <a:lvl1pPr>
              <a:buNone/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caption </a:t>
            </a:r>
            <a:r>
              <a:rPr lang="en-GB" sz="9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©</a:t>
            </a:r>
            <a:r>
              <a:rPr lang="en-GB" sz="9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dirty="0"/>
              <a:t>DNPA </a:t>
            </a:r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67544" y="404664"/>
            <a:ext cx="5328592" cy="4248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picture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28184" y="404664"/>
            <a:ext cx="2467640" cy="1967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picture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228184" y="2685693"/>
            <a:ext cx="2467640" cy="1967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picture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8313" y="4869904"/>
            <a:ext cx="8496300" cy="1295400"/>
          </a:xfrm>
          <a:prstGeom prst="rect">
            <a:avLst/>
          </a:prstGeom>
        </p:spPr>
        <p:txBody>
          <a:bodyPr/>
          <a:lstStyle>
            <a:lvl1pPr>
              <a:buNone/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6093296"/>
            <a:ext cx="8281168" cy="288032"/>
          </a:xfrm>
          <a:prstGeom prst="rect">
            <a:avLst/>
          </a:prstGeom>
        </p:spPr>
        <p:txBody>
          <a:bodyPr/>
          <a:lstStyle>
            <a:lvl1pPr>
              <a:buNone/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caption </a:t>
            </a:r>
            <a:r>
              <a:rPr lang="en-GB" sz="9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©</a:t>
            </a:r>
            <a:r>
              <a:rPr lang="en-GB" sz="9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dirty="0"/>
              <a:t>DNPA </a:t>
            </a:r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67544" y="404664"/>
            <a:ext cx="3888432" cy="5544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picture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4644008" y="405408"/>
            <a:ext cx="4176464" cy="1295400"/>
          </a:xfrm>
          <a:prstGeom prst="rect">
            <a:avLst/>
          </a:prstGeom>
        </p:spPr>
        <p:txBody>
          <a:bodyPr/>
          <a:lstStyle>
            <a:lvl1pPr>
              <a:buNone/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644777" y="1844824"/>
            <a:ext cx="4031679" cy="4536927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GB" dirty="0"/>
              <a:t>Click to edit text 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/>
          </a:p>
          <a:p>
            <a:pPr lvl="0"/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sty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6093296"/>
            <a:ext cx="8281168" cy="288032"/>
          </a:xfrm>
          <a:prstGeom prst="rect">
            <a:avLst/>
          </a:prstGeom>
        </p:spPr>
        <p:txBody>
          <a:bodyPr/>
          <a:lstStyle>
            <a:lvl1pPr>
              <a:buNone/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captions </a:t>
            </a:r>
            <a:r>
              <a:rPr lang="en-GB" sz="9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©</a:t>
            </a:r>
            <a:r>
              <a:rPr lang="en-GB" sz="9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lang="en-US" dirty="0"/>
              <a:t>DNPA 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67544" y="1196752"/>
            <a:ext cx="2520280" cy="3384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275856" y="1196752"/>
            <a:ext cx="2520280" cy="3384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4168" y="1196752"/>
            <a:ext cx="2520280" cy="3384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picture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8313" y="4869904"/>
            <a:ext cx="8496300" cy="1295400"/>
          </a:xfrm>
          <a:prstGeom prst="rect">
            <a:avLst/>
          </a:prstGeom>
        </p:spPr>
        <p:txBody>
          <a:bodyPr/>
          <a:lstStyle>
            <a:lvl1pPr>
              <a:buNone/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tional Park Pur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ro slide set-slide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 userDrawn="1"/>
        </p:nvSpPr>
        <p:spPr>
          <a:xfrm>
            <a:off x="4709864" y="404664"/>
            <a:ext cx="4434136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National Park Purposes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Dartmoor National Park Authority became </a:t>
            </a: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an independent body within the local government structure on 1 April 1997.  </a:t>
            </a: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Our role is clearly defined by Parliament </a:t>
            </a:r>
          </a:p>
          <a:p>
            <a:r>
              <a:rPr lang="en-GB" sz="1600" dirty="0">
                <a:latin typeface="Arial" pitchFamily="34" charset="0"/>
                <a:cs typeface="Arial" pitchFamily="34" charset="0"/>
              </a:rPr>
              <a:t>in our two statutory purposes, which are to:</a:t>
            </a:r>
          </a:p>
          <a:p>
            <a:endParaRPr lang="en-US" sz="8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  conserve and enhance the natural beauty, </a:t>
            </a:r>
          </a:p>
          <a:p>
            <a:r>
              <a:rPr lang="en-GB" sz="1400" dirty="0">
                <a:latin typeface="Arial" pitchFamily="34" charset="0"/>
                <a:cs typeface="Arial" pitchFamily="34" charset="0"/>
              </a:rPr>
              <a:t>    wildlife and cultural heritage of the National Park; 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  promote opportunities for the understanding </a:t>
            </a:r>
          </a:p>
          <a:p>
            <a:r>
              <a:rPr lang="en-GB" sz="1400" dirty="0">
                <a:latin typeface="Arial" pitchFamily="34" charset="0"/>
                <a:cs typeface="Arial" pitchFamily="34" charset="0"/>
              </a:rPr>
              <a:t>    and enjoyment of the special qualities of the </a:t>
            </a:r>
          </a:p>
          <a:p>
            <a:r>
              <a:rPr lang="en-GB" sz="1400" dirty="0">
                <a:latin typeface="Arial" pitchFamily="34" charset="0"/>
                <a:cs typeface="Arial" pitchFamily="34" charset="0"/>
              </a:rPr>
              <a:t>    area by the public.</a:t>
            </a:r>
          </a:p>
          <a:p>
            <a:endParaRPr lang="en-GB" sz="1400" dirty="0">
              <a:latin typeface="Arial" pitchFamily="34" charset="0"/>
              <a:cs typeface="Arial" pitchFamily="34" charset="0"/>
            </a:endParaRPr>
          </a:p>
          <a:p>
            <a:r>
              <a:rPr lang="en-GB" sz="1400" dirty="0">
                <a:latin typeface="Arial" pitchFamily="34" charset="0"/>
                <a:cs typeface="Arial" pitchFamily="34" charset="0"/>
              </a:rPr>
              <a:t>In carrying out this work, we are also required </a:t>
            </a:r>
          </a:p>
          <a:p>
            <a:r>
              <a:rPr lang="en-GB" sz="1400" dirty="0">
                <a:latin typeface="Arial" pitchFamily="34" charset="0"/>
                <a:cs typeface="Arial" pitchFamily="34" charset="0"/>
              </a:rPr>
              <a:t>to seek to foster the economic and social </a:t>
            </a:r>
          </a:p>
          <a:p>
            <a:r>
              <a:rPr lang="en-GB" sz="1400" dirty="0">
                <a:latin typeface="Arial" pitchFamily="34" charset="0"/>
                <a:cs typeface="Arial" pitchFamily="34" charset="0"/>
              </a:rPr>
              <a:t>well-being of local communities within the </a:t>
            </a:r>
          </a:p>
          <a:p>
            <a:r>
              <a:rPr lang="en-GB" sz="1400" dirty="0">
                <a:latin typeface="Arial" pitchFamily="34" charset="0"/>
                <a:cs typeface="Arial" pitchFamily="34" charset="0"/>
              </a:rPr>
              <a:t>National Park.</a:t>
            </a:r>
          </a:p>
          <a:p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ttom banner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0" y="6411516"/>
            <a:ext cx="9144000" cy="4464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1" r:id="rId2"/>
    <p:sldLayoutId id="2147483762" r:id="rId3"/>
    <p:sldLayoutId id="2147483745" r:id="rId4"/>
    <p:sldLayoutId id="2147483763" r:id="rId5"/>
    <p:sldLayoutId id="2147483760" r:id="rId6"/>
    <p:sldLayoutId id="2147483751" r:id="rId7"/>
    <p:sldLayoutId id="2147483752" r:id="rId8"/>
    <p:sldLayoutId id="2147483755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882689-E0F4-4AA8-9F02-CA742948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9B029-6AA4-490A-B8EB-1CAD8A272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0C2A3-DE1A-4946-959F-180EA1F29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4FEBC-9C3F-4D9C-BE37-2D0BBCB279B8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7184F-EC29-4E0A-A475-28683BA07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C7C10-1CB5-412E-AB2B-84FE0EBCD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30016-7A10-4345-887D-B4662415C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89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issuu.com/universityofexeter/docs/creww_mire_on_the_moors_report_2020/1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e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e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4.svg"/><Relationship Id="rId7" Type="http://schemas.openxmlformats.org/officeDocument/2006/relationships/image" Target="../media/image4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68313" y="44624"/>
            <a:ext cx="8496300" cy="1512168"/>
          </a:xfrm>
        </p:spPr>
        <p:txBody>
          <a:bodyPr/>
          <a:lstStyle/>
          <a:p>
            <a:r>
              <a:rPr lang="en-GB" dirty="0"/>
              <a:t>Peatland restoration on </a:t>
            </a:r>
          </a:p>
          <a:p>
            <a:r>
              <a:rPr lang="en-GB" dirty="0"/>
              <a:t>Dartmoor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13FAB5-29F6-45EC-A758-CC8841BC916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David Leach</a:t>
            </a:r>
          </a:p>
          <a:p>
            <a:r>
              <a:rPr lang="en-US" dirty="0"/>
              <a:t>SWPP Peatland Restoration Project Officer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peat and why is it important?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Peatland restoration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Volunteering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2EC5197-6889-00E3-693D-B62674140B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0"/>
            <a:ext cx="2627784" cy="191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43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couple of people that are on a grassy hill&#10;&#10;Description automatically generated">
            <a:extLst>
              <a:ext uri="{FF2B5EF4-FFF2-40B4-BE49-F238E27FC236}">
                <a16:creationId xmlns:a16="http://schemas.microsoft.com/office/drawing/2014/main" id="{F1ED24FC-1F02-4B7D-A83B-3F0100060AE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8410" cy="5157192"/>
          </a:xfrm>
        </p:spPr>
      </p:pic>
    </p:spTree>
    <p:extLst>
      <p:ext uri="{BB962C8B-B14F-4D97-AF65-F5344CB8AC3E}">
        <p14:creationId xmlns:p14="http://schemas.microsoft.com/office/powerpoint/2010/main" val="2223299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map, atlas, diagram&#10;&#10;Description automatically generated">
            <a:extLst>
              <a:ext uri="{FF2B5EF4-FFF2-40B4-BE49-F238E27FC236}">
                <a16:creationId xmlns:a16="http://schemas.microsoft.com/office/drawing/2014/main" id="{7E7C54D8-E38C-1B62-E98A-DE0280030BA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624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7BC80-122C-963B-7478-5FCDE5F0AE2F}"/>
              </a:ext>
            </a:extLst>
          </p:cNvPr>
          <p:cNvSpPr txBox="1"/>
          <p:nvPr/>
        </p:nvSpPr>
        <p:spPr>
          <a:xfrm>
            <a:off x="5978286" y="1277887"/>
            <a:ext cx="273630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Parts of </a:t>
            </a:r>
            <a:r>
              <a:rPr lang="en-GB" dirty="0" err="1"/>
              <a:t>Hangingstone</a:t>
            </a:r>
            <a:r>
              <a:rPr lang="en-GB" dirty="0"/>
              <a:t> &amp; </a:t>
            </a:r>
            <a:r>
              <a:rPr lang="en-GB" dirty="0" err="1"/>
              <a:t>Winney’s</a:t>
            </a:r>
            <a:r>
              <a:rPr lang="en-GB" dirty="0"/>
              <a:t> Down in Upper </a:t>
            </a:r>
            <a:r>
              <a:rPr lang="en-GB" dirty="0" err="1"/>
              <a:t>Teign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Parts of </a:t>
            </a:r>
            <a:r>
              <a:rPr lang="en-GB" dirty="0" err="1"/>
              <a:t>Hangingstone</a:t>
            </a:r>
            <a:r>
              <a:rPr lang="en-GB" dirty="0"/>
              <a:t>, Black Hill, </a:t>
            </a:r>
            <a:r>
              <a:rPr lang="en-GB" dirty="0" err="1"/>
              <a:t>Cranmere</a:t>
            </a:r>
            <a:r>
              <a:rPr lang="en-GB" dirty="0"/>
              <a:t> &amp; Flat Tor Pan in East Dart</a:t>
            </a:r>
          </a:p>
        </p:txBody>
      </p:sp>
    </p:spTree>
    <p:extLst>
      <p:ext uri="{BB962C8B-B14F-4D97-AF65-F5344CB8AC3E}">
        <p14:creationId xmlns:p14="http://schemas.microsoft.com/office/powerpoint/2010/main" val="312353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shape&#10;&#10;Description automatically generated">
            <a:extLst>
              <a:ext uri="{FF2B5EF4-FFF2-40B4-BE49-F238E27FC236}">
                <a16:creationId xmlns:a16="http://schemas.microsoft.com/office/drawing/2014/main" id="{02A480FE-4058-5B81-38FE-1D64461F95F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85872"/>
            <a:ext cx="8900140" cy="28271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27EEAC-CA56-E771-CE03-5B55991FAB61}"/>
              </a:ext>
            </a:extLst>
          </p:cNvPr>
          <p:cNvSpPr txBox="1"/>
          <p:nvPr/>
        </p:nvSpPr>
        <p:spPr>
          <a:xfrm>
            <a:off x="395536" y="322121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Credit: Allott, T. E. H., Evans, M. G., Lindsay, J. B., Agnew, C., Freer, J. E., Jones, A., &amp; Parnell, M. (2009). Water tables in Peak District blanket peatlands. (Moors for the Future Reports.). Moors for the Future .</a:t>
            </a:r>
          </a:p>
        </p:txBody>
      </p:sp>
    </p:spTree>
    <p:extLst>
      <p:ext uri="{BB962C8B-B14F-4D97-AF65-F5344CB8AC3E}">
        <p14:creationId xmlns:p14="http://schemas.microsoft.com/office/powerpoint/2010/main" val="1894122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FE46F00B-BF62-45DA-ABC4-333009C754A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3148" cy="594928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F1661-EEE4-4A58-8150-6F719F38F5F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B75E9-52F4-459E-A6E4-6B5B8EDC70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70" y="0"/>
            <a:ext cx="4457755" cy="59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8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E467B5CA-CC26-4781-93BE-3596147CF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59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6064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 descr="A picture containing outdoor, grass, nature, water&#10;&#10;Description automatically generated">
            <a:extLst>
              <a:ext uri="{FF2B5EF4-FFF2-40B4-BE49-F238E27FC236}">
                <a16:creationId xmlns:a16="http://schemas.microsoft.com/office/drawing/2014/main" id="{75833BE9-14EC-4D6A-81BC-B495C92E7C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07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99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12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 descr="A picture containing grass, outdoor, nature&#10;&#10;Description automatically generated">
            <a:extLst>
              <a:ext uri="{FF2B5EF4-FFF2-40B4-BE49-F238E27FC236}">
                <a16:creationId xmlns:a16="http://schemas.microsoft.com/office/drawing/2014/main" id="{A945CB08-C155-4ADC-A095-1C8E28D60D8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4" y="0"/>
            <a:ext cx="6106066" cy="414908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14559D-89A4-1F51-D356-EEE97F01F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69" y="23528"/>
            <a:ext cx="4249280" cy="6822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BF9164-029D-C731-C965-CD1E84D61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778" y="5805264"/>
            <a:ext cx="224961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94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69B7E3-EF1C-4BB2-B68D-EDA6A9EC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92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7CBF5C-A3F4-404A-9F92-F9F02CD8AB3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0" y="188640"/>
            <a:ext cx="9178285" cy="5805264"/>
          </a:xfrm>
        </p:spPr>
      </p:pic>
    </p:spTree>
    <p:extLst>
      <p:ext uri="{BB962C8B-B14F-4D97-AF65-F5344CB8AC3E}">
        <p14:creationId xmlns:p14="http://schemas.microsoft.com/office/powerpoint/2010/main" val="499037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640"/>
            <a:ext cx="9178186" cy="688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65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 descr="A picture containing grass, outdoor, field, dry&#10;&#10;Description automatically generated">
            <a:extLst>
              <a:ext uri="{FF2B5EF4-FFF2-40B4-BE49-F238E27FC236}">
                <a16:creationId xmlns:a16="http://schemas.microsoft.com/office/drawing/2014/main" id="{25FC4987-97B6-4B63-9ABC-5922FE50D41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2324"/>
            <a:ext cx="9157418" cy="5373216"/>
          </a:xfrm>
        </p:spPr>
      </p:pic>
    </p:spTree>
    <p:extLst>
      <p:ext uri="{BB962C8B-B14F-4D97-AF65-F5344CB8AC3E}">
        <p14:creationId xmlns:p14="http://schemas.microsoft.com/office/powerpoint/2010/main" val="59762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C0B7F71C-D5C8-406E-8E5A-4A3A9A3F8B9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25745" cy="6453336"/>
          </a:xfrm>
        </p:spPr>
      </p:pic>
    </p:spTree>
    <p:extLst>
      <p:ext uri="{BB962C8B-B14F-4D97-AF65-F5344CB8AC3E}">
        <p14:creationId xmlns:p14="http://schemas.microsoft.com/office/powerpoint/2010/main" val="1879145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5AE4E5BF-1631-41EA-817F-46453BFCDCB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25745" cy="6453336"/>
          </a:xfrm>
        </p:spPr>
      </p:pic>
    </p:spTree>
    <p:extLst>
      <p:ext uri="{BB962C8B-B14F-4D97-AF65-F5344CB8AC3E}">
        <p14:creationId xmlns:p14="http://schemas.microsoft.com/office/powerpoint/2010/main" val="1894257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68313" y="44624"/>
            <a:ext cx="8496300" cy="864096"/>
          </a:xfrm>
        </p:spPr>
        <p:txBody>
          <a:bodyPr/>
          <a:lstStyle/>
          <a:p>
            <a:endParaRPr lang="en-GB" sz="3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13FAB5-29F6-45EC-A758-CC8841BC91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313" y="1196752"/>
            <a:ext cx="8496300" cy="5184999"/>
          </a:xfrm>
        </p:spPr>
        <p:txBody>
          <a:bodyPr/>
          <a:lstStyle/>
          <a:p>
            <a:pPr marL="0" indent="0"/>
            <a:endParaRPr lang="en-US" dirty="0">
              <a:hlinkClick r:id="rId2"/>
            </a:endParaRPr>
          </a:p>
          <a:p>
            <a:pPr marL="0" indent="0"/>
            <a:endParaRPr lang="en-US" dirty="0">
              <a:hlinkClick r:id="rId2"/>
            </a:endParaRPr>
          </a:p>
          <a:p>
            <a:pPr marL="0" indent="0"/>
            <a:r>
              <a:rPr lang="en-US" dirty="0">
                <a:hlinkClick r:id="rId2"/>
              </a:rPr>
              <a:t>https://issuu.com/universityofexeter/docs/creww_mire_on_the_moors_report_2020/1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2EC5197-6889-00E3-693D-B62674140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0"/>
            <a:ext cx="2627784" cy="191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13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7214AC2-6E1D-47AE-B2B7-3C075568D7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24F14D7-7F78-4321-B0EF-A4D39BEFD2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146" y="4659733"/>
            <a:ext cx="3086877" cy="1736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8BAB9D-3055-4C41-828D-403E9FCA639F}"/>
              </a:ext>
            </a:extLst>
          </p:cNvPr>
          <p:cNvSpPr txBox="1"/>
          <p:nvPr/>
        </p:nvSpPr>
        <p:spPr>
          <a:xfrm>
            <a:off x="561634" y="1070636"/>
            <a:ext cx="5912570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fr-FR" sz="405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Volunteering </a:t>
            </a:r>
            <a:r>
              <a:rPr lang="fr-FR" sz="405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with</a:t>
            </a:r>
            <a:r>
              <a:rPr lang="fr-FR" sz="405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the South West </a:t>
            </a:r>
            <a:r>
              <a:rPr lang="fr-FR" sz="405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Peatland</a:t>
            </a:r>
            <a:r>
              <a:rPr lang="fr-FR" sz="405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Partnership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EB5-4EA6-4EB1-8423-45B99DB73DCE}"/>
              </a:ext>
            </a:extLst>
          </p:cNvPr>
          <p:cNvSpPr txBox="1"/>
          <p:nvPr/>
        </p:nvSpPr>
        <p:spPr>
          <a:xfrm>
            <a:off x="243589" y="5124947"/>
            <a:ext cx="472195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srgbClr val="2C7A49"/>
                </a:solidFill>
                <a:latin typeface="Abadi" panose="020B0604020202020204" pitchFamily="34" charset="0"/>
              </a:rPr>
              <a:t>Contact Rachael Land, Education and Engagement Officer</a:t>
            </a:r>
          </a:p>
          <a:p>
            <a:pPr defTabSz="685800"/>
            <a:r>
              <a:rPr lang="en-GB" sz="1350" dirty="0">
                <a:solidFill>
                  <a:srgbClr val="2C7A49"/>
                </a:solidFill>
                <a:latin typeface="Abadi" panose="020B0604020202020204" pitchFamily="34" charset="0"/>
              </a:rPr>
              <a:t>rland@southwestwater.co.uk</a:t>
            </a:r>
          </a:p>
          <a:p>
            <a:pPr defTabSz="685800"/>
            <a:r>
              <a:rPr lang="en-GB" sz="1350" dirty="0">
                <a:solidFill>
                  <a:srgbClr val="2C7A49"/>
                </a:solidFill>
                <a:latin typeface="Abadi" panose="020B0604020202020204" pitchFamily="34" charset="0"/>
              </a:rPr>
              <a:t>22.05.2023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6C979-C622-4A9C-7786-4C657B6E4C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021" y="972426"/>
            <a:ext cx="3114391" cy="4152521"/>
          </a:xfrm>
          <a:prstGeom prst="rect">
            <a:avLst/>
          </a:prstGeom>
        </p:spPr>
      </p:pic>
      <p:pic>
        <p:nvPicPr>
          <p:cNvPr id="9" name="Picture 8" descr="A picture containing reef, plant, flower&#10;&#10;Description automatically generated">
            <a:extLst>
              <a:ext uri="{FF2B5EF4-FFF2-40B4-BE49-F238E27FC236}">
                <a16:creationId xmlns:a16="http://schemas.microsoft.com/office/drawing/2014/main" id="{42E70EE6-D30A-AEF6-E42F-65204FBB2A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397" y="3009628"/>
            <a:ext cx="3037060" cy="20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48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7214AC2-6E1D-47AE-B2B7-3C075568D7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2447"/>
          <a:stretch/>
        </p:blipFill>
        <p:spPr>
          <a:xfrm>
            <a:off x="0" y="5097885"/>
            <a:ext cx="9144000" cy="90286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24F14D7-7F78-4321-B0EF-A4D39BEFD2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146" y="4659733"/>
            <a:ext cx="3086877" cy="1736369"/>
          </a:xfrm>
          <a:prstGeom prst="rect">
            <a:avLst/>
          </a:prstGeom>
        </p:spPr>
      </p:pic>
      <p:pic>
        <p:nvPicPr>
          <p:cNvPr id="2" name="Picture 1" descr="A picture containing plant, outdoor, flower, red&#10;&#10;Description automatically generated">
            <a:extLst>
              <a:ext uri="{FF2B5EF4-FFF2-40B4-BE49-F238E27FC236}">
                <a16:creationId xmlns:a16="http://schemas.microsoft.com/office/drawing/2014/main" id="{ED4ABBA3-8F62-27CC-DEBD-E809D14FA7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97" y="2292339"/>
            <a:ext cx="3566483" cy="2378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D6C9D-8F4E-70FA-A580-D91D512E7BFA}"/>
              </a:ext>
            </a:extLst>
          </p:cNvPr>
          <p:cNvSpPr txBox="1"/>
          <p:nvPr/>
        </p:nvSpPr>
        <p:spPr>
          <a:xfrm>
            <a:off x="168797" y="927148"/>
            <a:ext cx="433218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are not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quite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ready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for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volunteers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to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join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our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team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yet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, but look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forward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to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welcoming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volunteers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with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us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soon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. </a:t>
            </a:r>
          </a:p>
          <a:p>
            <a:pPr defTabSz="685800"/>
            <a:endParaRPr lang="fr-FR" sz="1500" dirty="0">
              <a:solidFill>
                <a:srgbClr val="2C7A49"/>
              </a:solidFill>
              <a:latin typeface="Abadi" panose="020B0604020104020204" pitchFamily="34" charset="0"/>
              <a:cs typeface="Narkisim" panose="020B0604020202020204" pitchFamily="34" charset="-79"/>
            </a:endParaRPr>
          </a:p>
          <a:p>
            <a:pPr defTabSz="685800"/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Updates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will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be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posted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on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our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website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.</a:t>
            </a:r>
          </a:p>
        </p:txBody>
      </p:sp>
      <p:pic>
        <p:nvPicPr>
          <p:cNvPr id="5" name="Picture 4" descr="A picture containing outdoor, cloud, grass, sky&#10;&#10;Description automatically generated">
            <a:extLst>
              <a:ext uri="{FF2B5EF4-FFF2-40B4-BE49-F238E27FC236}">
                <a16:creationId xmlns:a16="http://schemas.microsoft.com/office/drawing/2014/main" id="{CE05D28F-6122-5548-BBE4-F477EA167E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747" y="927148"/>
            <a:ext cx="4095701" cy="3071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AFF2D0-6E5D-360C-9C24-23657CA17FB8}"/>
              </a:ext>
            </a:extLst>
          </p:cNvPr>
          <p:cNvSpPr txBox="1"/>
          <p:nvPr/>
        </p:nvSpPr>
        <p:spPr>
          <a:xfrm>
            <a:off x="3956462" y="4300204"/>
            <a:ext cx="50567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Whatever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your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interests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and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skills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,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there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is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sure to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be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the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perfect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role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for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you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1382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7214AC2-6E1D-47AE-B2B7-3C075568D7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2447"/>
          <a:stretch/>
        </p:blipFill>
        <p:spPr>
          <a:xfrm>
            <a:off x="0" y="5097885"/>
            <a:ext cx="9144000" cy="90286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24F14D7-7F78-4321-B0EF-A4D39BEFD2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146" y="4659733"/>
            <a:ext cx="3086877" cy="1736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85A732-FAAB-34B9-5EB0-ABE21E618688}"/>
              </a:ext>
            </a:extLst>
          </p:cNvPr>
          <p:cNvSpPr txBox="1"/>
          <p:nvPr/>
        </p:nvSpPr>
        <p:spPr>
          <a:xfrm>
            <a:off x="2135155" y="1347074"/>
            <a:ext cx="433218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Upcoming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volunteer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roles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will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include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:</a:t>
            </a:r>
          </a:p>
          <a:p>
            <a:pPr defTabSz="685800"/>
            <a:endParaRPr lang="fr-FR" sz="1500" dirty="0">
              <a:solidFill>
                <a:srgbClr val="2C7A49"/>
              </a:solidFill>
              <a:latin typeface="Abadi" panose="020B0604020104020204" pitchFamily="34" charset="0"/>
              <a:cs typeface="Narkisim" panose="020B0604020202020204" pitchFamily="34" charset="-79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endParaRPr lang="fr-FR" sz="1500" dirty="0">
              <a:solidFill>
                <a:srgbClr val="2C7A49"/>
              </a:solidFill>
              <a:latin typeface="Abadi" panose="020B0604020104020204" pitchFamily="34" charset="0"/>
              <a:cs typeface="Narkisim" panose="020B0604020202020204" pitchFamily="34" charset="-79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Citizen science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Archeological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onsite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surveying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Historical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research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Ecology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monitoring 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Fixed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point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photography</a:t>
            </a:r>
            <a:endParaRPr lang="fr-FR" sz="1500" dirty="0">
              <a:solidFill>
                <a:srgbClr val="2C7A49"/>
              </a:solidFill>
              <a:latin typeface="Abadi" panose="020B0604020104020204" pitchFamily="34" charset="0"/>
              <a:cs typeface="Narkisim" panose="020B0604020202020204" pitchFamily="34" charset="-79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Photographic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research</a:t>
            </a:r>
            <a:endParaRPr lang="fr-FR" sz="1500" dirty="0">
              <a:solidFill>
                <a:srgbClr val="2C7A49"/>
              </a:solidFill>
              <a:latin typeface="Abadi" panose="020B0604020104020204" pitchFamily="34" charset="0"/>
              <a:cs typeface="Narkisim" panose="020B0604020202020204" pitchFamily="34" charset="-79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Peatland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restoration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work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party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endParaRPr lang="fr-FR" sz="1500" dirty="0">
              <a:solidFill>
                <a:srgbClr val="2C7A49"/>
              </a:solidFill>
              <a:latin typeface="Abadi" panose="020B0604020104020204" pitchFamily="34" charset="0"/>
              <a:cs typeface="Narkisim" panose="020B0604020202020204" pitchFamily="34" charset="-79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Some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of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these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roles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involve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physically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active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work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in the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field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,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others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desktop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based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research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,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whilst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others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are 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somewhere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in-</a:t>
            </a:r>
            <a:r>
              <a:rPr lang="fr-FR" sz="15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between</a:t>
            </a:r>
            <a:r>
              <a:rPr lang="fr-FR" sz="15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.</a:t>
            </a:r>
          </a:p>
        </p:txBody>
      </p:sp>
      <p:pic>
        <p:nvPicPr>
          <p:cNvPr id="4" name="Picture 3" descr="A picture containing outdoor, grass, plant, sky&#10;&#10;Description automatically generated">
            <a:extLst>
              <a:ext uri="{FF2B5EF4-FFF2-40B4-BE49-F238E27FC236}">
                <a16:creationId xmlns:a16="http://schemas.microsoft.com/office/drawing/2014/main" id="{D7C1B431-BBA4-07B8-8716-F363470CEF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944" y="875134"/>
            <a:ext cx="3726402" cy="2794802"/>
          </a:xfrm>
          <a:prstGeom prst="rect">
            <a:avLst/>
          </a:prstGeom>
        </p:spPr>
      </p:pic>
      <p:pic>
        <p:nvPicPr>
          <p:cNvPr id="6" name="Picture 5" descr="A picture containing outdoor, sky, cloud, grass&#10;&#10;Description automatically generated">
            <a:extLst>
              <a:ext uri="{FF2B5EF4-FFF2-40B4-BE49-F238E27FC236}">
                <a16:creationId xmlns:a16="http://schemas.microsoft.com/office/drawing/2014/main" id="{73DB9EEF-C086-D474-652C-B2002D1AFF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" y="1543050"/>
            <a:ext cx="2120150" cy="28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68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7214AC2-6E1D-47AE-B2B7-3C075568D7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24F14D7-7F78-4321-B0EF-A4D39BEFD2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4146" y="4659733"/>
            <a:ext cx="3086877" cy="1736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8BAB9D-3055-4C41-828D-403E9FCA639F}"/>
              </a:ext>
            </a:extLst>
          </p:cNvPr>
          <p:cNvSpPr txBox="1"/>
          <p:nvPr/>
        </p:nvSpPr>
        <p:spPr>
          <a:xfrm>
            <a:off x="874383" y="857250"/>
            <a:ext cx="59125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fr-FR" sz="60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Thank</a:t>
            </a:r>
            <a:r>
              <a:rPr lang="fr-FR" sz="6000" dirty="0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 </a:t>
            </a:r>
          </a:p>
          <a:p>
            <a:pPr defTabSz="685800"/>
            <a:r>
              <a:rPr lang="fr-FR" sz="6000" dirty="0" err="1">
                <a:solidFill>
                  <a:srgbClr val="2C7A49"/>
                </a:solidFill>
                <a:latin typeface="Abadi" panose="020B0604020104020204" pitchFamily="34" charset="0"/>
                <a:cs typeface="Narkisim" panose="020B0604020202020204" pitchFamily="34" charset="-79"/>
              </a:rPr>
              <a:t>you</a:t>
            </a:r>
            <a:endParaRPr lang="fr-FR" sz="6000" dirty="0">
              <a:solidFill>
                <a:srgbClr val="2C7A49"/>
              </a:solidFill>
              <a:latin typeface="Abadi" panose="020B0604020104020204" pitchFamily="34" charset="0"/>
              <a:cs typeface="Narkisim" panose="020B0604020202020204" pitchFamily="34" charset="-79"/>
            </a:endParaRPr>
          </a:p>
          <a:p>
            <a:pPr defTabSz="685800"/>
            <a:endParaRPr lang="fr-FR" sz="6000" dirty="0">
              <a:solidFill>
                <a:srgbClr val="2C7A49"/>
              </a:solidFill>
              <a:latin typeface="Abadi" panose="020B0604020104020204" pitchFamily="34" charset="0"/>
              <a:cs typeface="Narkisim" panose="020B0604020202020204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AF33D-FC44-4DF9-9227-5EB73874ADC8}"/>
              </a:ext>
            </a:extLst>
          </p:cNvPr>
          <p:cNvSpPr txBox="1"/>
          <p:nvPr/>
        </p:nvSpPr>
        <p:spPr>
          <a:xfrm>
            <a:off x="2360977" y="3487117"/>
            <a:ext cx="472195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4344A54-9032-4CB5-814E-09B248298F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98" y="4898265"/>
            <a:ext cx="2400305" cy="1371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71A25-4D3E-45A6-9EDA-B10E8254314C}"/>
              </a:ext>
            </a:extLst>
          </p:cNvPr>
          <p:cNvSpPr txBox="1"/>
          <p:nvPr/>
        </p:nvSpPr>
        <p:spPr>
          <a:xfrm>
            <a:off x="3064079" y="5445567"/>
            <a:ext cx="28440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1350" dirty="0">
                <a:solidFill>
                  <a:srgbClr val="E28830"/>
                </a:solidFill>
                <a:latin typeface="Abadi" panose="020B0604020104020204" pitchFamily="34" charset="0"/>
              </a:rPr>
              <a:t>southwestpeatlandpartnership.co.uk</a:t>
            </a:r>
          </a:p>
        </p:txBody>
      </p:sp>
      <p:pic>
        <p:nvPicPr>
          <p:cNvPr id="2" name="Picture 1" descr="A group of people walking on a grassy field&#10;&#10;Description automatically generated with medium confidence">
            <a:extLst>
              <a:ext uri="{FF2B5EF4-FFF2-40B4-BE49-F238E27FC236}">
                <a16:creationId xmlns:a16="http://schemas.microsoft.com/office/drawing/2014/main" id="{414C369E-B4CA-12EA-3310-F497408BC0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668" y="1003878"/>
            <a:ext cx="5192516" cy="3894387"/>
          </a:xfrm>
          <a:prstGeom prst="rect">
            <a:avLst/>
          </a:prstGeom>
        </p:spPr>
      </p:pic>
      <p:pic>
        <p:nvPicPr>
          <p:cNvPr id="6" name="Picture 5" descr="A picture containing reef, plant, outdoor, flower&#10;&#10;Description automatically generated">
            <a:extLst>
              <a:ext uri="{FF2B5EF4-FFF2-40B4-BE49-F238E27FC236}">
                <a16:creationId xmlns:a16="http://schemas.microsoft.com/office/drawing/2014/main" id="{C12773BE-0391-8946-59C2-816E54A647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92" y="2862706"/>
            <a:ext cx="3471429" cy="231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picture containing tree&#10;&#10;Description automatically generated">
            <a:extLst>
              <a:ext uri="{FF2B5EF4-FFF2-40B4-BE49-F238E27FC236}">
                <a16:creationId xmlns:a16="http://schemas.microsoft.com/office/drawing/2014/main" id="{C8442B5C-DD77-4760-B401-BFEEE27383D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46532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181DA3-DC17-0DCD-EA91-B661C64F6192}"/>
              </a:ext>
            </a:extLst>
          </p:cNvPr>
          <p:cNvSpPr txBox="1"/>
          <p:nvPr/>
        </p:nvSpPr>
        <p:spPr>
          <a:xfrm>
            <a:off x="35496" y="2204864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Peat over 40cm deep covers around 158,000 ha of Dartmoor</a:t>
            </a:r>
          </a:p>
        </p:txBody>
      </p:sp>
    </p:spTree>
    <p:extLst>
      <p:ext uri="{BB962C8B-B14F-4D97-AF65-F5344CB8AC3E}">
        <p14:creationId xmlns:p14="http://schemas.microsoft.com/office/powerpoint/2010/main" val="843372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picture containing outdoor, sky, nature, sunset&#10;&#10;Description automatically generated">
            <a:extLst>
              <a:ext uri="{FF2B5EF4-FFF2-40B4-BE49-F238E27FC236}">
                <a16:creationId xmlns:a16="http://schemas.microsoft.com/office/drawing/2014/main" id="{2A21DCDD-62ED-593B-2B91-2E1C46C3D5F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63" y="188640"/>
            <a:ext cx="7890673" cy="388843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80919D-06EF-B4F4-8FFD-DD4944849C0D}"/>
              </a:ext>
            </a:extLst>
          </p:cNvPr>
          <p:cNvSpPr txBox="1"/>
          <p:nvPr/>
        </p:nvSpPr>
        <p:spPr>
          <a:xfrm>
            <a:off x="1475656" y="4293096"/>
            <a:ext cx="6408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i="0" dirty="0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45% of South West Water’s daily water supply for its customers falls as rain on Dartmoor</a:t>
            </a:r>
          </a:p>
          <a:p>
            <a:endParaRPr lang="en-GB" sz="2000" dirty="0">
              <a:solidFill>
                <a:srgbClr val="45555F"/>
              </a:solidFill>
              <a:latin typeface="lato" panose="020B0604020202020204" pitchFamily="34" charset="0"/>
            </a:endParaRPr>
          </a:p>
          <a:p>
            <a:r>
              <a:rPr lang="en-GB" sz="2000" b="0" i="0" dirty="0" err="1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Okement</a:t>
            </a:r>
            <a:r>
              <a:rPr lang="en-GB" sz="2000" dirty="0">
                <a:solidFill>
                  <a:srgbClr val="45555F"/>
                </a:solidFill>
                <a:latin typeface="lato" panose="020B0604020202020204" pitchFamily="34" charset="0"/>
              </a:rPr>
              <a:t>	</a:t>
            </a:r>
            <a:r>
              <a:rPr lang="en-GB" sz="2000" b="0" i="0" dirty="0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Taw</a:t>
            </a:r>
            <a:r>
              <a:rPr lang="en-GB" sz="2000" dirty="0">
                <a:solidFill>
                  <a:srgbClr val="45555F"/>
                </a:solidFill>
                <a:latin typeface="lato" panose="020B0604020202020204" pitchFamily="34" charset="0"/>
              </a:rPr>
              <a:t>		</a:t>
            </a:r>
            <a:r>
              <a:rPr lang="en-GB" sz="2000" b="0" i="0" dirty="0" err="1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Teign</a:t>
            </a:r>
            <a:r>
              <a:rPr lang="en-GB" sz="2000" dirty="0">
                <a:solidFill>
                  <a:srgbClr val="45555F"/>
                </a:solidFill>
                <a:latin typeface="lato" panose="020B0604020202020204" pitchFamily="34" charset="0"/>
              </a:rPr>
              <a:t>		</a:t>
            </a:r>
            <a:r>
              <a:rPr lang="en-GB" sz="2000" b="0" i="0" dirty="0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Bovey</a:t>
            </a:r>
          </a:p>
          <a:p>
            <a:r>
              <a:rPr lang="en-GB" sz="2000" b="0" i="0" dirty="0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Dart		Avon</a:t>
            </a:r>
            <a:r>
              <a:rPr lang="en-GB" sz="2000" dirty="0">
                <a:solidFill>
                  <a:srgbClr val="45555F"/>
                </a:solidFill>
                <a:latin typeface="lato" panose="020B0604020202020204" pitchFamily="34" charset="0"/>
              </a:rPr>
              <a:t>		</a:t>
            </a:r>
            <a:r>
              <a:rPr lang="en-GB" sz="2000" b="0" i="0" dirty="0" err="1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Yealm</a:t>
            </a:r>
            <a:r>
              <a:rPr lang="en-GB" sz="2000" dirty="0">
                <a:solidFill>
                  <a:srgbClr val="45555F"/>
                </a:solidFill>
                <a:latin typeface="lato" panose="020B0604020202020204" pitchFamily="34" charset="0"/>
              </a:rPr>
              <a:t>		</a:t>
            </a:r>
            <a:r>
              <a:rPr lang="en-GB" sz="2000" b="0" i="0" dirty="0" err="1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Erme</a:t>
            </a:r>
            <a:endParaRPr lang="en-GB" sz="2000" dirty="0">
              <a:solidFill>
                <a:srgbClr val="45555F"/>
              </a:solidFill>
              <a:latin typeface="lato" panose="020B0604020202020204" pitchFamily="34" charset="0"/>
            </a:endParaRPr>
          </a:p>
          <a:p>
            <a:r>
              <a:rPr lang="en-GB" sz="2000" b="0" i="0" dirty="0" err="1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Plym</a:t>
            </a:r>
            <a:r>
              <a:rPr lang="en-GB" sz="2000" b="0" i="0" dirty="0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		</a:t>
            </a:r>
            <a:r>
              <a:rPr lang="en-GB" sz="2000" b="0" i="0" dirty="0" err="1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Walkham</a:t>
            </a:r>
            <a:r>
              <a:rPr lang="en-GB" sz="2000" dirty="0">
                <a:solidFill>
                  <a:srgbClr val="45555F"/>
                </a:solidFill>
                <a:latin typeface="lato" panose="020B0604020202020204" pitchFamily="34" charset="0"/>
              </a:rPr>
              <a:t>	</a:t>
            </a:r>
            <a:r>
              <a:rPr lang="en-GB" sz="2000" b="0" i="0" dirty="0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Tavy</a:t>
            </a:r>
            <a:r>
              <a:rPr lang="en-GB" sz="2000" dirty="0">
                <a:solidFill>
                  <a:srgbClr val="45555F"/>
                </a:solidFill>
                <a:latin typeface="lato" panose="020B0604020202020204" pitchFamily="34" charset="0"/>
              </a:rPr>
              <a:t>		</a:t>
            </a:r>
            <a:r>
              <a:rPr lang="en-GB" sz="2000" b="0" i="0" dirty="0" err="1">
                <a:solidFill>
                  <a:srgbClr val="45555F"/>
                </a:solidFill>
                <a:effectLst/>
                <a:latin typeface="lato" panose="020B0604020202020204" pitchFamily="34" charset="0"/>
              </a:rPr>
              <a:t>Lyd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25111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BC2C25-164E-494E-9FB8-864EAC11933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209427" y="44624"/>
            <a:ext cx="6725145" cy="68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picture containing tree&#10;&#10;Description automatically generated">
            <a:extLst>
              <a:ext uri="{FF2B5EF4-FFF2-40B4-BE49-F238E27FC236}">
                <a16:creationId xmlns:a16="http://schemas.microsoft.com/office/drawing/2014/main" id="{FB88D378-A54C-4676-9E50-D62C4B02C34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209"/>
            <a:ext cx="9066513" cy="6410537"/>
          </a:xfrm>
        </p:spPr>
      </p:pic>
    </p:spTree>
    <p:extLst>
      <p:ext uri="{BB962C8B-B14F-4D97-AF65-F5344CB8AC3E}">
        <p14:creationId xmlns:p14="http://schemas.microsoft.com/office/powerpoint/2010/main" val="186171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A person standing on top of a dirt field&#10;&#10;Description automatically generated">
            <a:extLst>
              <a:ext uri="{FF2B5EF4-FFF2-40B4-BE49-F238E27FC236}">
                <a16:creationId xmlns:a16="http://schemas.microsoft.com/office/drawing/2014/main" id="{97308191-5671-4C16-AB31-BF6787BDAF0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2" y="0"/>
            <a:ext cx="9119497" cy="6839623"/>
          </a:xfrm>
        </p:spPr>
      </p:pic>
    </p:spTree>
    <p:extLst>
      <p:ext uri="{BB962C8B-B14F-4D97-AF65-F5344CB8AC3E}">
        <p14:creationId xmlns:p14="http://schemas.microsoft.com/office/powerpoint/2010/main" val="2949655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7780FEF-1C32-82D0-A8A6-B8F0E06B8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83" y="-4054"/>
            <a:ext cx="8517917" cy="638538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A64B45FC-B881-5723-6916-052E751A65A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85996" cy="6381328"/>
          </a:xfrm>
        </p:spPr>
      </p:pic>
    </p:spTree>
    <p:extLst>
      <p:ext uri="{BB962C8B-B14F-4D97-AF65-F5344CB8AC3E}">
        <p14:creationId xmlns:p14="http://schemas.microsoft.com/office/powerpoint/2010/main" val="275853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7B057-96C3-4DB0-BB47-76B31FACFB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95935" cy="7103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30C474-B427-C40F-8F49-385CBD71C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37925" y="858010"/>
            <a:ext cx="6864086" cy="5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9012"/>
      </p:ext>
    </p:extLst>
  </p:cSld>
  <p:clrMapOvr>
    <a:masterClrMapping/>
  </p:clrMapOvr>
</p:sld>
</file>

<file path=ppt/theme/theme1.xml><?xml version="1.0" encoding="utf-8"?>
<a:theme xmlns:a="http://schemas.openxmlformats.org/drawingml/2006/main" name="20112311-DNPA-KT-Internal-Powerpointtemplat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DNPA Internal</Template>
  <TotalTime>2439</TotalTime>
  <Words>314</Words>
  <Application>Microsoft Office PowerPoint</Application>
  <PresentationFormat>On-screen Show (4:3)</PresentationFormat>
  <Paragraphs>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Abadi</vt:lpstr>
      <vt:lpstr>Arial</vt:lpstr>
      <vt:lpstr>Calibri</vt:lpstr>
      <vt:lpstr>Calibri Light</vt:lpstr>
      <vt:lpstr>lato</vt:lpstr>
      <vt:lpstr>20112311-DNPA-KT-Internal-Powerpointtemplate1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Leach</dc:creator>
  <cp:lastModifiedBy>Simon Ford</cp:lastModifiedBy>
  <cp:revision>101</cp:revision>
  <dcterms:created xsi:type="dcterms:W3CDTF">2019-05-20T15:54:05Z</dcterms:created>
  <dcterms:modified xsi:type="dcterms:W3CDTF">2023-06-11T20:41:02Z</dcterms:modified>
</cp:coreProperties>
</file>